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690" r:id="rId3"/>
    <p:sldId id="677" r:id="rId4"/>
    <p:sldId id="678" r:id="rId5"/>
    <p:sldId id="679" r:id="rId6"/>
    <p:sldId id="680" r:id="rId7"/>
    <p:sldId id="681" r:id="rId8"/>
    <p:sldId id="682" r:id="rId9"/>
    <p:sldId id="683" r:id="rId10"/>
    <p:sldId id="684" r:id="rId11"/>
    <p:sldId id="685" r:id="rId12"/>
    <p:sldId id="686" r:id="rId13"/>
    <p:sldId id="687" r:id="rId14"/>
    <p:sldId id="688" r:id="rId15"/>
    <p:sldId id="68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E83"/>
    <a:srgbClr val="D426E6"/>
    <a:srgbClr val="4308B8"/>
    <a:srgbClr val="084BB8"/>
    <a:srgbClr val="0326BD"/>
    <a:srgbClr val="F09A1C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857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$b$</a:t>
            </a:r>
            <a:r>
              <a:rPr lang="en-US" baseline="0" dirty="0" smtClean="0"/>
              <a:t> is unconstrained.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inequalities are tight whenever</a:t>
            </a:r>
            <a:r>
              <a:rPr lang="en-US" baseline="0" dirty="0" smtClean="0"/>
              <a:t> $</a:t>
            </a:r>
            <a:r>
              <a:rPr lang="en-US" baseline="0" dirty="0" err="1" smtClean="0"/>
              <a:t>s_i</a:t>
            </a:r>
            <a:r>
              <a:rPr lang="en-US" baseline="0" dirty="0" smtClean="0"/>
              <a:t> \</a:t>
            </a:r>
            <a:r>
              <a:rPr lang="en-US" baseline="0" dirty="0" err="1" smtClean="0"/>
              <a:t>neq</a:t>
            </a:r>
            <a:r>
              <a:rPr lang="en-US" baseline="0" dirty="0" smtClean="0"/>
              <a:t> 0$. Note again that $b$ is unconstrained.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1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33.xml"/><Relationship Id="rId7" Type="http://schemas.openxmlformats.org/officeDocument/2006/relationships/image" Target="../media/image82.png"/><Relationship Id="rId12" Type="http://schemas.openxmlformats.org/officeDocument/2006/relationships/image" Target="../media/image11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8.png"/><Relationship Id="rId5" Type="http://schemas.openxmlformats.org/officeDocument/2006/relationships/tags" Target="../tags/tag135.xml"/><Relationship Id="rId10" Type="http://schemas.openxmlformats.org/officeDocument/2006/relationships/image" Target="../media/image117.png"/><Relationship Id="rId4" Type="http://schemas.openxmlformats.org/officeDocument/2006/relationships/tags" Target="../tags/tag134.xml"/><Relationship Id="rId9" Type="http://schemas.openxmlformats.org/officeDocument/2006/relationships/image" Target="../media/image116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tags" Target="../tags/tag138.xml"/><Relationship Id="rId21" Type="http://schemas.openxmlformats.org/officeDocument/2006/relationships/image" Target="../media/image126.png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tags" Target="../tags/tag137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image" Target="../media/image129.png"/><Relationship Id="rId5" Type="http://schemas.openxmlformats.org/officeDocument/2006/relationships/tags" Target="../tags/tag140.xml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tags" Target="../tags/tag145.xml"/><Relationship Id="rId19" Type="http://schemas.openxmlformats.org/officeDocument/2006/relationships/image" Target="../media/image124.pn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image" Target="../media/image135.png"/><Relationship Id="rId26" Type="http://schemas.openxmlformats.org/officeDocument/2006/relationships/image" Target="../media/image79.png"/><Relationship Id="rId3" Type="http://schemas.openxmlformats.org/officeDocument/2006/relationships/tags" Target="../tags/tag151.xml"/><Relationship Id="rId21" Type="http://schemas.openxmlformats.org/officeDocument/2006/relationships/image" Target="../media/image138.png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tags" Target="../tags/tag150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24" Type="http://schemas.openxmlformats.org/officeDocument/2006/relationships/image" Target="../media/image141.png"/><Relationship Id="rId5" Type="http://schemas.openxmlformats.org/officeDocument/2006/relationships/tags" Target="../tags/tag153.xml"/><Relationship Id="rId15" Type="http://schemas.openxmlformats.org/officeDocument/2006/relationships/image" Target="../media/image120.png"/><Relationship Id="rId23" Type="http://schemas.openxmlformats.org/officeDocument/2006/relationships/image" Target="../media/image140.png"/><Relationship Id="rId10" Type="http://schemas.openxmlformats.org/officeDocument/2006/relationships/tags" Target="../tags/tag158.xml"/><Relationship Id="rId19" Type="http://schemas.openxmlformats.org/officeDocument/2006/relationships/image" Target="../media/image136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39.png"/><Relationship Id="rId27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145.tmp"/><Relationship Id="rId18" Type="http://schemas.openxmlformats.org/officeDocument/2006/relationships/image" Target="../media/image149.png"/><Relationship Id="rId3" Type="http://schemas.openxmlformats.org/officeDocument/2006/relationships/tags" Target="../tags/tag164.xml"/><Relationship Id="rId21" Type="http://schemas.openxmlformats.org/officeDocument/2006/relationships/image" Target="../media/image152.png"/><Relationship Id="rId7" Type="http://schemas.openxmlformats.org/officeDocument/2006/relationships/tags" Target="../tags/tag168.xml"/><Relationship Id="rId12" Type="http://schemas.openxmlformats.org/officeDocument/2006/relationships/image" Target="../media/image144.tmp"/><Relationship Id="rId17" Type="http://schemas.openxmlformats.org/officeDocument/2006/relationships/image" Target="../media/image139.png"/><Relationship Id="rId2" Type="http://schemas.openxmlformats.org/officeDocument/2006/relationships/tags" Target="../tags/tag163.xml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20.png"/><Relationship Id="rId5" Type="http://schemas.openxmlformats.org/officeDocument/2006/relationships/tags" Target="../tags/tag166.xml"/><Relationship Id="rId15" Type="http://schemas.openxmlformats.org/officeDocument/2006/relationships/image" Target="../media/image147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150.png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6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0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156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55.png"/><Relationship Id="rId5" Type="http://schemas.openxmlformats.org/officeDocument/2006/relationships/tags" Target="../tags/tag174.xml"/><Relationship Id="rId15" Type="http://schemas.openxmlformats.org/officeDocument/2006/relationships/image" Target="../media/image158.png"/><Relationship Id="rId10" Type="http://schemas.openxmlformats.org/officeDocument/2006/relationships/image" Target="../media/image154.png"/><Relationship Id="rId4" Type="http://schemas.openxmlformats.org/officeDocument/2006/relationships/tags" Target="../tags/tag173.xml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0.png"/><Relationship Id="rId3" Type="http://schemas.openxmlformats.org/officeDocument/2006/relationships/tags" Target="../tags/tag179.xml"/><Relationship Id="rId21" Type="http://schemas.openxmlformats.org/officeDocument/2006/relationships/image" Target="../media/image109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image" Target="../media/image161.png"/><Relationship Id="rId25" Type="http://schemas.openxmlformats.org/officeDocument/2006/relationships/image" Target="../media/image164.png"/><Relationship Id="rId2" Type="http://schemas.openxmlformats.org/officeDocument/2006/relationships/tags" Target="../tags/tag178.xml"/><Relationship Id="rId16" Type="http://schemas.openxmlformats.org/officeDocument/2006/relationships/image" Target="../media/image160.png"/><Relationship Id="rId20" Type="http://schemas.openxmlformats.org/officeDocument/2006/relationships/image" Target="../media/image95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3.png"/><Relationship Id="rId5" Type="http://schemas.openxmlformats.org/officeDocument/2006/relationships/tags" Target="../tags/tag181.xml"/><Relationship Id="rId15" Type="http://schemas.openxmlformats.org/officeDocument/2006/relationships/image" Target="../media/image155.png"/><Relationship Id="rId23" Type="http://schemas.openxmlformats.org/officeDocument/2006/relationships/image" Target="../media/image111.png"/><Relationship Id="rId10" Type="http://schemas.openxmlformats.org/officeDocument/2006/relationships/tags" Target="../tags/tag186.xml"/><Relationship Id="rId19" Type="http://schemas.openxmlformats.org/officeDocument/2006/relationships/image" Target="../media/image162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9.png"/><Relationship Id="rId22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tags" Target="../tags/tag6.xml"/><Relationship Id="rId21" Type="http://schemas.openxmlformats.org/officeDocument/2006/relationships/image" Target="../media/image12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tags" Target="../tags/tag5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20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5.png"/><Relationship Id="rId5" Type="http://schemas.openxmlformats.org/officeDocument/2006/relationships/tags" Target="../tags/tag8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10" Type="http://schemas.openxmlformats.org/officeDocument/2006/relationships/tags" Target="../tags/tag13.xml"/><Relationship Id="rId19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3.png"/><Relationship Id="rId27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31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tags" Target="../tags/tag24.xml"/><Relationship Id="rId3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tags" Target="../tags/tag56.xml"/><Relationship Id="rId34" Type="http://schemas.openxmlformats.org/officeDocument/2006/relationships/image" Target="../media/image48.png"/><Relationship Id="rId42" Type="http://schemas.openxmlformats.org/officeDocument/2006/relationships/image" Target="../media/image25.png"/><Relationship Id="rId47" Type="http://schemas.openxmlformats.org/officeDocument/2006/relationships/image" Target="../media/image56.png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9" Type="http://schemas.openxmlformats.org/officeDocument/2006/relationships/image" Target="../media/image43.png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29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57.png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image" Target="../media/image45.png"/><Relationship Id="rId44" Type="http://schemas.openxmlformats.org/officeDocument/2006/relationships/image" Target="../media/image28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26.png"/><Relationship Id="rId48" Type="http://schemas.openxmlformats.org/officeDocument/2006/relationships/image" Target="../media/image21.png"/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34.png"/><Relationship Id="rId20" Type="http://schemas.openxmlformats.org/officeDocument/2006/relationships/tags" Target="../tags/tag55.xml"/><Relationship Id="rId41" Type="http://schemas.openxmlformats.org/officeDocument/2006/relationships/image" Target="../media/image55.png"/><Relationship Id="rId1" Type="http://schemas.openxmlformats.org/officeDocument/2006/relationships/tags" Target="../tags/tag36.xml"/><Relationship Id="rId6" Type="http://schemas.openxmlformats.org/officeDocument/2006/relationships/tags" Target="../tags/tag4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image" Target="../media/image51.png"/><Relationship Id="rId39" Type="http://schemas.openxmlformats.org/officeDocument/2006/relationships/image" Target="../media/image21.png"/><Relationship Id="rId21" Type="http://schemas.openxmlformats.org/officeDocument/2006/relationships/image" Target="../media/image58.png"/><Relationship Id="rId34" Type="http://schemas.openxmlformats.org/officeDocument/2006/relationships/image" Target="../media/image63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image" Target="../media/image50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54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59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image" Target="../media/image47.png"/><Relationship Id="rId28" Type="http://schemas.openxmlformats.org/officeDocument/2006/relationships/image" Target="../media/image53.png"/><Relationship Id="rId36" Type="http://schemas.openxmlformats.org/officeDocument/2006/relationships/image" Target="../media/image65.png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image" Target="../media/image60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image" Target="../media/image46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4.png"/><Relationship Id="rId8" Type="http://schemas.openxmlformats.org/officeDocument/2006/relationships/tags" Target="../tags/tag67.xml"/><Relationship Id="rId3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tags" Target="../tags/tag81.xml"/><Relationship Id="rId21" Type="http://schemas.openxmlformats.org/officeDocument/2006/relationships/image" Target="../media/image72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tags" Target="../tags/tag80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75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tags" Target="../tags/tag88.xml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26" Type="http://schemas.openxmlformats.org/officeDocument/2006/relationships/image" Target="../media/image83.png"/><Relationship Id="rId39" Type="http://schemas.openxmlformats.org/officeDocument/2006/relationships/image" Target="../media/image96.png"/><Relationship Id="rId21" Type="http://schemas.openxmlformats.org/officeDocument/2006/relationships/tags" Target="../tags/tag114.xml"/><Relationship Id="rId34" Type="http://schemas.openxmlformats.org/officeDocument/2006/relationships/image" Target="../media/image91.png"/><Relationship Id="rId42" Type="http://schemas.openxmlformats.org/officeDocument/2006/relationships/image" Target="../media/image99.png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29" Type="http://schemas.openxmlformats.org/officeDocument/2006/relationships/image" Target="../media/image86.png"/><Relationship Id="rId41" Type="http://schemas.openxmlformats.org/officeDocument/2006/relationships/image" Target="../media/image98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image" Target="../media/image82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40" Type="http://schemas.openxmlformats.org/officeDocument/2006/relationships/image" Target="../media/image97.png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notesSlide" Target="../notesSlides/notesSlide1.xml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png"/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5" Type="http://schemas.openxmlformats.org/officeDocument/2006/relationships/image" Target="../media/image25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notesSlide" Target="../notesSlides/notesSlide2.xml"/><Relationship Id="rId26" Type="http://schemas.openxmlformats.org/officeDocument/2006/relationships/image" Target="../media/image107.png"/><Relationship Id="rId3" Type="http://schemas.openxmlformats.org/officeDocument/2006/relationships/tags" Target="../tags/tag117.xml"/><Relationship Id="rId21" Type="http://schemas.openxmlformats.org/officeDocument/2006/relationships/image" Target="../media/image103.png"/><Relationship Id="rId34" Type="http://schemas.openxmlformats.org/officeDocument/2006/relationships/image" Target="../media/image114.png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8.png"/><Relationship Id="rId33" Type="http://schemas.openxmlformats.org/officeDocument/2006/relationships/image" Target="../media/image113.png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image" Target="../media/image102.png"/><Relationship Id="rId29" Type="http://schemas.openxmlformats.org/officeDocument/2006/relationships/image" Target="../media/image109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image" Target="../media/image106.png"/><Relationship Id="rId32" Type="http://schemas.openxmlformats.org/officeDocument/2006/relationships/image" Target="../media/image112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image" Target="../media/image105.png"/><Relationship Id="rId28" Type="http://schemas.openxmlformats.org/officeDocument/2006/relationships/image" Target="../media/image95.png"/><Relationship Id="rId10" Type="http://schemas.openxmlformats.org/officeDocument/2006/relationships/tags" Target="../tags/tag124.xml"/><Relationship Id="rId19" Type="http://schemas.openxmlformats.org/officeDocument/2006/relationships/image" Target="../media/image82.png"/><Relationship Id="rId31" Type="http://schemas.openxmlformats.org/officeDocument/2006/relationships/image" Target="../media/image111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Relationship Id="rId30" Type="http://schemas.openxmlformats.org/officeDocument/2006/relationships/image" Target="../media/image110.png"/><Relationship Id="rId8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9" y="294447"/>
            <a:ext cx="5966079" cy="354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0132"/>
            <a:ext cx="6713220" cy="2324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4234334" cy="1781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19" y="2464247"/>
            <a:ext cx="2534031" cy="205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67201"/>
            <a:ext cx="549783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2" y="4896231"/>
            <a:ext cx="6379655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7002780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643318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708469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6" y="2530741"/>
            <a:ext cx="2480310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70" y="2546960"/>
            <a:ext cx="4365117" cy="229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00400"/>
            <a:ext cx="600075" cy="1752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8" y="3200400"/>
            <a:ext cx="552640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0" y="3692133"/>
            <a:ext cx="6168390" cy="5372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4" y="5051377"/>
            <a:ext cx="5145405" cy="2324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1" y="5995225"/>
            <a:ext cx="6261354" cy="4817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9" y="5536120"/>
            <a:ext cx="5766435" cy="230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1" y="4547425"/>
            <a:ext cx="718756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1154430" cy="22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8" y="1295400"/>
            <a:ext cx="2988945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28" y="764245"/>
            <a:ext cx="575691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44" y="1783080"/>
            <a:ext cx="2318385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72" y="2286000"/>
            <a:ext cx="5499735" cy="287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0" y="2981323"/>
            <a:ext cx="709041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39" y="3514723"/>
            <a:ext cx="4250055" cy="2952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74" y="4048125"/>
            <a:ext cx="4438650" cy="295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1" y="4800600"/>
            <a:ext cx="6665595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52" y="5436870"/>
            <a:ext cx="8086725" cy="278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198692"/>
            <a:ext cx="1188720" cy="17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39" y="6198692"/>
            <a:ext cx="687133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617500" cy="257014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47" y="1757548"/>
            <a:ext cx="1295400" cy="70866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6" y="1044929"/>
            <a:ext cx="2876952" cy="2133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05200"/>
            <a:ext cx="2892362" cy="207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49159"/>
            <a:ext cx="1808798" cy="207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19261"/>
            <a:ext cx="4250055" cy="295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3" y="5257800"/>
            <a:ext cx="1106805" cy="177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3" y="5188267"/>
            <a:ext cx="5903595" cy="3162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3" y="6248400"/>
            <a:ext cx="3806190" cy="2280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3" y="5791200"/>
            <a:ext cx="4347972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9" y="1066800"/>
            <a:ext cx="5551170" cy="23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6" y="1714500"/>
            <a:ext cx="6313170" cy="53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9" y="1714500"/>
            <a:ext cx="62293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56" y="2590800"/>
            <a:ext cx="654177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6" y="3581400"/>
            <a:ext cx="7109460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57" y="4191000"/>
            <a:ext cx="6886575" cy="533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323968" y="4648200"/>
            <a:ext cx="134232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" y="990600"/>
            <a:ext cx="3248025" cy="188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" y="1600199"/>
            <a:ext cx="62293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23" y="1600199"/>
            <a:ext cx="6638925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6" y="2086188"/>
            <a:ext cx="1278255" cy="268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295400" y="3276600"/>
            <a:ext cx="5029200" cy="1981200"/>
            <a:chOff x="1295400" y="3276600"/>
            <a:chExt cx="5029200" cy="1981200"/>
          </a:xfrm>
        </p:grpSpPr>
        <p:sp>
          <p:nvSpPr>
            <p:cNvPr id="16" name="Rounded Rectangle 15"/>
            <p:cNvSpPr/>
            <p:nvPr/>
          </p:nvSpPr>
          <p:spPr>
            <a:xfrm>
              <a:off x="1295400" y="3276600"/>
              <a:ext cx="5029200" cy="1981200"/>
            </a:xfrm>
            <a:prstGeom prst="roundRect">
              <a:avLst/>
            </a:prstGeom>
            <a:solidFill>
              <a:srgbClr val="0070C0">
                <a:alpha val="18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429" y="3507105"/>
              <a:ext cx="2099310" cy="5410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572" y="4145225"/>
              <a:ext cx="310515" cy="1600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731" y="4119485"/>
              <a:ext cx="4255770" cy="22669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26" y="4472942"/>
              <a:ext cx="4339590" cy="2266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4888230"/>
              <a:ext cx="1040130" cy="21717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23" y="2514600"/>
            <a:ext cx="6701790" cy="533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98" y="5562600"/>
            <a:ext cx="2920365" cy="22288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077200" y="5562600"/>
            <a:ext cx="134232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40906"/>
            <a:ext cx="4805744" cy="229743"/>
          </a:xfrm>
          <a:prstGeom prst="rect">
            <a:avLst/>
          </a:prstGeom>
        </p:spPr>
      </p:pic>
      <p:pic>
        <p:nvPicPr>
          <p:cNvPr id="5" name="Picture 2" descr="Image result for rea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40988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2625"/>
            <a:ext cx="1704213" cy="204026"/>
          </a:xfrm>
          <a:prstGeom prst="rect">
            <a:avLst/>
          </a:prstGeom>
        </p:spPr>
      </p:pic>
      <p:pic>
        <p:nvPicPr>
          <p:cNvPr id="5" name="Picture 4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9" y="1573832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21" y="3779822"/>
            <a:ext cx="356616" cy="147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329" y="2332689"/>
            <a:ext cx="680657" cy="229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2625"/>
            <a:ext cx="3381375" cy="5600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948"/>
            <a:ext cx="1722120" cy="3314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28" y="3124200"/>
            <a:ext cx="3039809" cy="2074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9" y="4264598"/>
            <a:ext cx="4003358" cy="210884"/>
          </a:xfrm>
          <a:prstGeom prst="rect">
            <a:avLst/>
          </a:prstGeom>
        </p:spPr>
      </p:pic>
      <p:pic>
        <p:nvPicPr>
          <p:cNvPr id="3074" name="Picture 2" descr="Image result for step functio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4598"/>
            <a:ext cx="2645093" cy="19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26983"/>
            <a:ext cx="3310700" cy="209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" y="5219488"/>
            <a:ext cx="2743200" cy="2091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64" y="5557033"/>
            <a:ext cx="2457450" cy="6934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67" y="6313654"/>
            <a:ext cx="433769" cy="2297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" y="6428525"/>
            <a:ext cx="3228404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0" y="294447"/>
            <a:ext cx="4160520" cy="2586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05688"/>
            <a:ext cx="3739515" cy="506730"/>
          </a:xfrm>
          <a:prstGeom prst="rect">
            <a:avLst/>
          </a:prstGeom>
        </p:spPr>
      </p:pic>
      <p:sp>
        <p:nvSpPr>
          <p:cNvPr id="10" name="Oval 9"/>
          <p:cNvSpPr>
            <a:spLocks noChangeAspect="1"/>
          </p:cNvSpPr>
          <p:nvPr/>
        </p:nvSpPr>
        <p:spPr>
          <a:xfrm>
            <a:off x="958224" y="2367750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89438" y="4085452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263024" y="2485252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67110" y="2718674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920886" y="2787123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567824" y="2936293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047449" y="3188693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29988" y="3188693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140086" y="1910550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712348" y="1986203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837726" y="1987975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635434" y="2778824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214762" y="1605750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016434" y="2826722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67372" y="1223322"/>
            <a:ext cx="2248662" cy="28194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1996" y="1367861"/>
            <a:ext cx="2248662" cy="28194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87426" y="1045284"/>
            <a:ext cx="2248662" cy="28194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>
            <a:spLocks noChangeAspect="1"/>
          </p:cNvSpPr>
          <p:nvPr/>
        </p:nvSpPr>
        <p:spPr>
          <a:xfrm>
            <a:off x="1787164" y="1342252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2017288" y="3490973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710964" y="378119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44" y="1710764"/>
            <a:ext cx="3957066" cy="75609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9" y="4618482"/>
            <a:ext cx="3943350" cy="48691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959660" y="844975"/>
            <a:ext cx="0" cy="36378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2218" y="2587090"/>
            <a:ext cx="381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>
            <a:spLocks noChangeAspect="1"/>
          </p:cNvSpPr>
          <p:nvPr/>
        </p:nvSpPr>
        <p:spPr>
          <a:xfrm>
            <a:off x="3006364" y="1647052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0352" y="940407"/>
            <a:ext cx="3352800" cy="331790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3229980" y="3975782"/>
            <a:ext cx="228600" cy="1865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998532" y="4169484"/>
            <a:ext cx="228600" cy="1865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55" y="4107121"/>
            <a:ext cx="113157" cy="16116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1" y="4180480"/>
            <a:ext cx="838391" cy="16459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55" y="2649123"/>
            <a:ext cx="3528441" cy="27774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61" y="1910550"/>
            <a:ext cx="250317" cy="16630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3" y="3072348"/>
            <a:ext cx="169736" cy="15259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4" y="3048000"/>
            <a:ext cx="2998661" cy="20745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92" y="3411531"/>
            <a:ext cx="1002983" cy="19373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56" y="3778045"/>
            <a:ext cx="3019235" cy="22802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45" y="4103567"/>
            <a:ext cx="1200150" cy="224600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 flipV="1">
            <a:off x="1962437" y="2190506"/>
            <a:ext cx="522228" cy="40030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34" y="2175616"/>
            <a:ext cx="198882" cy="15944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7" y="5430322"/>
            <a:ext cx="638175" cy="17526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98" y="5450446"/>
            <a:ext cx="7237095" cy="23241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74" y="5887522"/>
            <a:ext cx="6726555" cy="23622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74" y="6320790"/>
            <a:ext cx="6911340" cy="23241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47" y="4870188"/>
            <a:ext cx="1985391" cy="2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6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0"/>
            <a:ext cx="1360170" cy="2266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66767"/>
            <a:ext cx="1714500" cy="1790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3" y="1860922"/>
            <a:ext cx="3145155" cy="54673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705255"/>
            <a:ext cx="3339465" cy="2381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194874"/>
            <a:ext cx="1346835" cy="20193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51296"/>
            <a:ext cx="800100" cy="1790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4" y="4724400"/>
            <a:ext cx="630555" cy="2305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" y="4730390"/>
            <a:ext cx="6404610" cy="2324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9" y="5177790"/>
            <a:ext cx="5492115" cy="23241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2" y="3832801"/>
            <a:ext cx="2695575" cy="5448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50" y="5577840"/>
            <a:ext cx="6063615" cy="27051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61" y="6012127"/>
            <a:ext cx="352425" cy="2057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7" y="5999718"/>
            <a:ext cx="2851785" cy="25527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7" y="6410557"/>
            <a:ext cx="3562350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25" y="6436194"/>
            <a:ext cx="883920" cy="2019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05" y="6407388"/>
            <a:ext cx="529590" cy="24765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102218" y="844975"/>
            <a:ext cx="3810000" cy="3637855"/>
            <a:chOff x="102218" y="844975"/>
            <a:chExt cx="3810000" cy="3637855"/>
          </a:xfrm>
        </p:grpSpPr>
        <p:grpSp>
          <p:nvGrpSpPr>
            <p:cNvPr id="37" name="Group 36"/>
            <p:cNvGrpSpPr/>
            <p:nvPr/>
          </p:nvGrpSpPr>
          <p:grpSpPr>
            <a:xfrm>
              <a:off x="102218" y="844975"/>
              <a:ext cx="3810000" cy="3637855"/>
              <a:chOff x="102218" y="844975"/>
              <a:chExt cx="3810000" cy="3637855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958224" y="2367750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2289438" y="4085452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1263024" y="2485252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1567110" y="2718674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920886" y="2787123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1567824" y="2936293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047449" y="3188693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1629988" y="3188693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140086" y="1910550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2712348" y="1986203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1837726" y="1987975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2635434" y="2778824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2214762" y="1605750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3016434" y="2826722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67372" y="1223322"/>
                <a:ext cx="2248662" cy="2819400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51996" y="1367861"/>
                <a:ext cx="2248662" cy="2819400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087426" y="1045284"/>
                <a:ext cx="2248662" cy="2819400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1787164" y="1342252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2017288" y="3490973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1710964" y="3781199"/>
                <a:ext cx="74676" cy="75653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1959660" y="844975"/>
                <a:ext cx="0" cy="36378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02218" y="2587090"/>
                <a:ext cx="3810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3006364" y="1647052"/>
                <a:ext cx="74676" cy="75653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00352" y="940407"/>
                <a:ext cx="3352800" cy="331790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V="1">
                <a:off x="3229980" y="3975782"/>
                <a:ext cx="228600" cy="18658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2998532" y="4169484"/>
                <a:ext cx="228600" cy="18658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455" y="4107121"/>
                <a:ext cx="113157" cy="16116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301" y="4180480"/>
                <a:ext cx="838391" cy="16459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961" y="1910550"/>
                <a:ext cx="250317" cy="166307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7603" y="3072348"/>
                <a:ext cx="169736" cy="152591"/>
              </a:xfrm>
              <a:prstGeom prst="rect">
                <a:avLst/>
              </a:prstGeom>
            </p:spPr>
          </p:pic>
          <p:cxnSp>
            <p:nvCxnSpPr>
              <p:cNvPr id="35" name="Straight Arrow Connector 34"/>
              <p:cNvCxnSpPr/>
              <p:nvPr/>
            </p:nvCxnSpPr>
            <p:spPr>
              <a:xfrm flipV="1">
                <a:off x="1962437" y="2190506"/>
                <a:ext cx="522228" cy="40030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Picture 7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134" y="2175616"/>
              <a:ext cx="198882" cy="159449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43" y="3063191"/>
            <a:ext cx="1678496" cy="48006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0" y="294447"/>
            <a:ext cx="4160520" cy="25869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072" y="6656896"/>
            <a:ext cx="327470" cy="1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5" y="3276600"/>
            <a:ext cx="444627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90600"/>
            <a:ext cx="630555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67" y="996590"/>
            <a:ext cx="640461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45" y="1443990"/>
            <a:ext cx="5444490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7" y="1844040"/>
            <a:ext cx="6063615" cy="2705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8" y="2278327"/>
            <a:ext cx="352425" cy="205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4" y="2265918"/>
            <a:ext cx="285178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4" y="2676757"/>
            <a:ext cx="3562350" cy="234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02" y="2702394"/>
            <a:ext cx="883920" cy="2019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82" y="2673588"/>
            <a:ext cx="529590" cy="2476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4" y="3771900"/>
            <a:ext cx="90106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58" y="3731842"/>
            <a:ext cx="1640205" cy="2476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4" y="4253865"/>
            <a:ext cx="2743200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55" y="4686300"/>
            <a:ext cx="3198495" cy="289560"/>
          </a:xfrm>
          <a:prstGeom prst="rect">
            <a:avLst/>
          </a:prstGeom>
        </p:spPr>
      </p:pic>
      <p:sp>
        <p:nvSpPr>
          <p:cNvPr id="30" name="Right Brace 29"/>
          <p:cNvSpPr/>
          <p:nvPr/>
        </p:nvSpPr>
        <p:spPr>
          <a:xfrm>
            <a:off x="6556864" y="4162452"/>
            <a:ext cx="189188" cy="90481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38" y="4469156"/>
            <a:ext cx="1901190" cy="2743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23560"/>
            <a:ext cx="7600379" cy="2074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168390"/>
            <a:ext cx="788860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53" y="4238681"/>
            <a:ext cx="1668209" cy="2314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0" y="294447"/>
            <a:ext cx="4160520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9" y="772868"/>
            <a:ext cx="8081010" cy="788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9" y="1949861"/>
            <a:ext cx="7843838" cy="4834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10" y="2768773"/>
            <a:ext cx="4907280" cy="2324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29" y="3300107"/>
            <a:ext cx="3242310" cy="255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4513"/>
            <a:ext cx="4029075" cy="2324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80" y="4944722"/>
            <a:ext cx="1596390" cy="5410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7" y="3300107"/>
            <a:ext cx="4110990" cy="255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65498"/>
            <a:ext cx="1445895" cy="2266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57" y="3766481"/>
            <a:ext cx="4058222" cy="2297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75" y="4104681"/>
            <a:ext cx="3653600" cy="2074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76" y="4440745"/>
            <a:ext cx="4562285" cy="2074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9" y="5683862"/>
            <a:ext cx="1188720" cy="1752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42" y="5680710"/>
            <a:ext cx="7143750" cy="8724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30" y="294447"/>
            <a:ext cx="4160520" cy="25869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08" y="4101252"/>
            <a:ext cx="1315022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9" y="294447"/>
            <a:ext cx="5966079" cy="354711"/>
          </a:xfrm>
          <a:prstGeom prst="rect">
            <a:avLst/>
          </a:prstGeom>
        </p:spPr>
      </p:pic>
      <p:sp>
        <p:nvSpPr>
          <p:cNvPr id="10" name="Oval 9"/>
          <p:cNvSpPr>
            <a:spLocks noChangeAspect="1"/>
          </p:cNvSpPr>
          <p:nvPr/>
        </p:nvSpPr>
        <p:spPr>
          <a:xfrm>
            <a:off x="958224" y="2008266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89438" y="372596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263024" y="212576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695300" y="234209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920886" y="242763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567824" y="257680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047449" y="282920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29988" y="282920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140086" y="1551066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712348" y="1626719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37726" y="1628491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446946" y="2383716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214762" y="1246266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016434" y="2467238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863838" y="846746"/>
            <a:ext cx="2248662" cy="28194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1996" y="1008377"/>
            <a:ext cx="2248662" cy="28194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87426" y="685800"/>
            <a:ext cx="2248662" cy="28194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1787164" y="982768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2017288" y="3131489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710964" y="3421715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3006364" y="1287568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229980" y="3616298"/>
            <a:ext cx="228600" cy="1865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998532" y="3810000"/>
            <a:ext cx="228600" cy="1865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55" y="3747637"/>
            <a:ext cx="113157" cy="161163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1962437" y="1831022"/>
            <a:ext cx="522228" cy="40030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34" y="1898131"/>
            <a:ext cx="121730" cy="10458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7" y="847280"/>
            <a:ext cx="3469005" cy="5372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81" y="838200"/>
            <a:ext cx="640080" cy="17907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685613"/>
            <a:ext cx="4886325" cy="5486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496379"/>
            <a:ext cx="621030" cy="22669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7" y="2499328"/>
            <a:ext cx="3771900" cy="2286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03" y="2919685"/>
            <a:ext cx="3857625" cy="2286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81" y="3446513"/>
            <a:ext cx="4175760" cy="25527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78" y="3872891"/>
            <a:ext cx="3750945" cy="2286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63" y="4293248"/>
            <a:ext cx="3834765" cy="228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953000"/>
            <a:ext cx="7138035" cy="232410"/>
          </a:xfrm>
          <a:prstGeom prst="rect">
            <a:avLst/>
          </a:prstGeom>
        </p:spPr>
      </p:pic>
      <p:grpSp>
        <p:nvGrpSpPr>
          <p:cNvPr id="125" name="Group 124"/>
          <p:cNvGrpSpPr/>
          <p:nvPr/>
        </p:nvGrpSpPr>
        <p:grpSpPr>
          <a:xfrm>
            <a:off x="304799" y="5374958"/>
            <a:ext cx="4611704" cy="1406842"/>
            <a:chOff x="304799" y="5374958"/>
            <a:chExt cx="4611704" cy="1406842"/>
          </a:xfrm>
        </p:grpSpPr>
        <p:sp>
          <p:nvSpPr>
            <p:cNvPr id="97" name="Rounded Rectangle 96"/>
            <p:cNvSpPr/>
            <p:nvPr/>
          </p:nvSpPr>
          <p:spPr>
            <a:xfrm>
              <a:off x="304799" y="5374958"/>
              <a:ext cx="4611704" cy="1406842"/>
            </a:xfrm>
            <a:prstGeom prst="roundRect">
              <a:avLst/>
            </a:prstGeom>
            <a:solidFill>
              <a:srgbClr val="0070C0">
                <a:alpha val="18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8" y="5459642"/>
              <a:ext cx="1022985" cy="379095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2" y="5995339"/>
              <a:ext cx="310515" cy="160020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37" y="5961051"/>
              <a:ext cx="3743325" cy="226695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87" y="6340146"/>
              <a:ext cx="3827145" cy="226695"/>
            </a:xfrm>
            <a:prstGeom prst="rect">
              <a:avLst/>
            </a:prstGeom>
          </p:spPr>
        </p:pic>
      </p:grpSp>
      <p:pic>
        <p:nvPicPr>
          <p:cNvPr id="100" name="Picture 9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61" y="5562600"/>
            <a:ext cx="2911221" cy="20574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8" y="4194122"/>
            <a:ext cx="3682746" cy="47834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82" y="5944535"/>
            <a:ext cx="3614166" cy="20745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82" y="6389195"/>
            <a:ext cx="3915918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9" y="294447"/>
            <a:ext cx="5966079" cy="354711"/>
          </a:xfrm>
          <a:prstGeom prst="rect">
            <a:avLst/>
          </a:prstGeom>
        </p:spPr>
      </p:pic>
      <p:sp>
        <p:nvSpPr>
          <p:cNvPr id="5" name="Oval 4"/>
          <p:cNvSpPr>
            <a:spLocks noChangeAspect="1"/>
          </p:cNvSpPr>
          <p:nvPr/>
        </p:nvSpPr>
        <p:spPr>
          <a:xfrm>
            <a:off x="958224" y="2337285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263024" y="2454787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695300" y="2671117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20886" y="275665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567824" y="290582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047449" y="315822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29988" y="315822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140086" y="1880085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712348" y="1955738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837726" y="1957510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24157" y="2402723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214762" y="1575285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78696" y="2314348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67372" y="1192857"/>
            <a:ext cx="2248662" cy="28194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1787164" y="1311787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17288" y="3460508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710964" y="3750734"/>
            <a:ext cx="74676" cy="7565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06364" y="1616587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40" y="914400"/>
            <a:ext cx="3509010" cy="1828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65" y="1442887"/>
            <a:ext cx="3523298" cy="437198"/>
          </a:xfrm>
          <a:prstGeom prst="rect">
            <a:avLst/>
          </a:prstGeom>
        </p:spPr>
      </p:pic>
      <p:sp>
        <p:nvSpPr>
          <p:cNvPr id="39" name="Oval 38"/>
          <p:cNvSpPr>
            <a:spLocks noChangeAspect="1"/>
          </p:cNvSpPr>
          <p:nvPr/>
        </p:nvSpPr>
        <p:spPr>
          <a:xfrm>
            <a:off x="533400" y="1957510"/>
            <a:ext cx="74676" cy="7565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381000" y="2061719"/>
            <a:ext cx="3429000" cy="109650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12" y="2184623"/>
            <a:ext cx="3238691" cy="4817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84" y="3009364"/>
            <a:ext cx="950595" cy="18669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13" y="3401250"/>
            <a:ext cx="3062097" cy="49377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4" y="4343400"/>
            <a:ext cx="2911221" cy="2057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4" y="4769976"/>
            <a:ext cx="3485579" cy="22974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0" y="4054987"/>
            <a:ext cx="5029200" cy="2269613"/>
            <a:chOff x="152400" y="4054987"/>
            <a:chExt cx="5029200" cy="2269613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1984638" y="4054987"/>
              <a:ext cx="74676" cy="7565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52400" y="4343400"/>
              <a:ext cx="5029200" cy="1981200"/>
            </a:xfrm>
            <a:prstGeom prst="roundRect">
              <a:avLst/>
            </a:prstGeom>
            <a:solidFill>
              <a:srgbClr val="0070C0">
                <a:alpha val="18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30" y="4573905"/>
              <a:ext cx="2230755" cy="54102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72" y="5212025"/>
              <a:ext cx="310515" cy="16002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31" y="5186285"/>
              <a:ext cx="4255770" cy="226695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26" y="5539742"/>
              <a:ext cx="4339590" cy="226695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5955030"/>
              <a:ext cx="1040130" cy="217170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3" y="5867415"/>
            <a:ext cx="3082671" cy="4800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3" y="5183445"/>
            <a:ext cx="2880360" cy="20745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00" y="5450718"/>
            <a:ext cx="2808351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4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harper transition from $0$ to $1$.&#10;}&#10;&#10;&#10;&#10;\end{document}"/>
  <p:tag name="IGUANATEXSIZ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 + b \geq \lambda$ for all +ve examples.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 + b \leq -\lambda$ for all -ve examples.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scale $\mathbf{a}$ and $b$ by $1/\lambda$, we'll have: 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 + b \geq 1$ for all +ve examples.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 + b \leq -1$ for all -ve examples.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aximum margin separating plane can be found by solving: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onvex optimization problem.&#10;}&#10;&#10;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oints touching the margin boundary\\&#10;are called {\bf\em support vectors}.&#10;}&#10;&#10;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olved using quadratic programming.&#10;}&#10;&#10;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hen $\lambda \rightarrow \infty$, we get the Step function.&#10;}&#10;&#10;&#10;&#10;\end{document}"/>
  <p:tag name="IGUANATEXSIZ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Gradient Descent is used for large data.&#10;}&#10;&#10;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\mathbf{a}}\ \|\mathbf{a}\|^2$$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geq 1$\text{\ \ } $\forall$ +ve examples $\mathbf{x}_i$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leq -1$\text{\ \ } $\forall$ -ve examples $\mathbf{x}_i$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upport Vector Machines (SVM)}}&#10;&#10;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lems with this formulation: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olution can change drastically\\ if there is an outlier.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 solution if the classes are not\\ linearly separable.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lution: 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can still use gradient descent.&#10;}&#10;&#10;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a weighted combination of\\ hinge loss and $\|\mathbf{a}\|^2$.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onvex optimization problem.&#10;}&#10;&#10;&#10;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_i$ denotes the hinge loss on $(\mathbf{x}_i, y_i)$&#10;}&#10;&#10;&#10;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Performs better even if the two\\ classes are separable.&#10;}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C$: Regularization parameter.&#10;}&#10;&#10;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(penalty of misclassification)&#10;}&#10;&#10;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\mathbf{a}}\ \|\mathbf{a}\|^2 + C\,\sum_i s_i$$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geq 1 - s_i$\text{\ \ } $\forall$ +ve examples $\mathbf{x}_i$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leq -1 + s_i $\text{\ \ } $\forall$ -ve examples $\mathbf{x}_i$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gradient in this case is:&#10;}&#10;&#10;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s_i \geq 0 \ \ \forall i$ &#10;}&#10;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upport Vector Machines (SVM)}}&#10;&#10;&#10;&#10;&#10;\end{document}"/>
  <p:tag name="IGUANATEXSIZE" val="2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use SVM if true decision boundary is non-linear?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Map to higher dimension.&#10;}&#10;&#10;&#10;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use SVM if there are multiple classes?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For each class find a separator between that class and all others.&#10;}&#10;&#10;&#10;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llows us to lift to higher dimensions without paying the price.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K(\mathbf{x}, \mathbf{x'})$  be a function defined on pairs of data points.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function $K$ is called a kernel if there exists a function $\phi$ s.t.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 -\sum_{i=1}^n \left(y_i - T(\B{a}\cdot \B{x}) \right) \B{x}_i $$&#10;&#10;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(\mathbf{x}, \mathbf{x'}) = \phi(\mathbf{x}) \cdot \phi(\mathbf{x'}) $  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phi(x)$ maps $\mathbf{x}$ to a higher dimensional vector&#10;}&#10;&#10;&#10;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don't actually map each data point $\mathbf{x}$ to $\phi(\mathbf{x})$.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modify our algorithm so that we only use the dot\\ products &#10;of the vectors in the higher dimensional space.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se dot products can be computed using $K$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effectively run our algorithm in a higher dimensional space\\&#10;without going there.&#10;}&#10;&#10;&#10;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ually $K$ is easy to compute without computing $\phi$.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n this is possible we say that the algorithm is {\bf kernelizable}.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(x) &#10;}&#10;&#10;&#10;&#10;\end{document}"/>
  <p:tag name="IGUANATEXSIZE" val="1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Example.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K(\mathbf{x}, \mathbf{x'}) = (1 + \mathbf{x} \cdot \mathbf{x}')^2$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data point in two dimensions.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 = (1 + x_1 x'_1 + x_2 x'_2)^2$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 = 1 + 2x_1 x'_1 +  2x_2 x'_2 &#10;+ x^2_1 x'^2_1&#10;+ 2x_1 x'_1 x_2 x'_2&#10;+ x^2_2 x'^2_2&#10;$$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Can you construct a function $\phi$ s.t. this is equal to &#10;$\phi(\X) \cdot \phi(\X')$?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) = (1, \sqrt{2}x_1, \sqrt{2}x_2, x_1^2, &#10;\sqrt{2}x_1x_2, x_2^2)$$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') = (1, \sqrt{2}x'_1, \sqrt{2}x'_2, x'^2_1, &#10;\sqrt{2}x'_1x'_2, x'^2_2)$$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This shows that $K(\mathbf{x}, \mathbf{x}') = (1 + \X \cdot \X')^2$ is a kernel function.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In fact for any integer $d \geq 1$,&#10;$K(\mathbf{x}, \mathbf{x}') = (1 + \X \cdot \X')^d$ is a kernel function.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alled the Perceptron Algorithm.&#10;}&#10;&#10;&#10;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Theorem.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um or product of two kernel functions is kernel function.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eparable by a degree $2$ curve&#10;}&#10;&#10;&#10;&#10;\end{document}"/>
  <p:tag name="IGUANATEXSIZE" val="1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inearly Separable&#10;}&#10;&#10;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) = (1, \sqrt{2}x_1, \sqrt{2}x_2, x_1^2, &#10;\sqrt{2}x_1x_2, x_2^2)$$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Exercise.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Show that &#10;$K(\mathbf{x}, \mathbf{x}') = e^{-c\,\|\X - \X'\|^2}$ is a kernel function.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int: use the Taylor expansion of $e^{-t}$.&#10;}&#10;&#10;&#10;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function is called the Gaussian Kernel.&#10;}&#10;&#10;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erceptron Algorithm}}&#10;&#10;&#10;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The perceptron algorithm is Kernelizable.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t any point in time the vector $\mathbf{a}$ is a &#10;linear combination\\ of the data points.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}. 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dot product of $\mathbf{a}$ and any data point $\mathbf{x}_i$&#10;can therefore\\ be expressed in terms of dot products between data points.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E.g. If $\mathbf{a} = \X_1 + \X_2 - \X_3$, then &#10;$\mathbf{a} \cdot \X_4 = \X_1 \cdot  \X_4   + \X_2 \cdot  \X_4  - \X_3  \cdot  \X_4  $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us don't really need to know the $\mathbf{x}_i$'s, we just need&#10;their\\ dot products.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SVM is Kernelizable.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}. 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imply express $\mathbf{a}$ as a linear combination of the data points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Suppose that we have data points\\ with labels $+1$ or $-1$ in $\mathbb{R}^d$ s.t.&#10;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= \sum_i {\delta_i \mathbf{x}_i}$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every dot product in the program below is replaced by &#10;\\a linear combination of dot products of data points.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$\delta_i$'s are new variables.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\mathbf{a}}\ c\,\|\mathbf{a}\|^2 + \sum_i s_i$$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geq 1 - s_i$\text{\ \ } $\forall$ +ve examples $\mathbf{x}_i$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leq -1 + s_i $\text{\ \ } $\forall$ -ve examples $\mathbf{x}_i$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s_i \geq 0 \ \ \forall i$ &#10;}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\begin{itemize}&#10;\item The two classes are linearly separable\\&#10;by a hyperplane passing through the\\ origin with&#10;margin $\lambda$.&#10;\end{itemize}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\begin{itemize}&#10;\item All data points are within distance $R$\\&#10; from the origin&#10;\end{itemize}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ambda$&#10;}&#10;&#10;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radius $R$&#10;}&#10;&#10;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.e., $\exists$ a vector $\mathbf{a}^*$ of length &#10;$\leq \frac{1}{\lambda}$ s.t. &#10;&#10;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+1&#10;}&#10;&#10;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-1&#10;}&#10;&#10;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point $\mathbf{x}_i$ with label $+1$ &#10;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^* \cdot \mathbf{x}_i \geq 1$&#10;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point $\mathbf{x}_j$ with label $-1$ &#10;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^* \cdot \mathbf{x}_j \leq -1$&#10;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&#10;{\bf Mandatory Reading.} Chapter $12$ of [MMDS].&#10;&#10;&#10;\end{document}"/>
  <p:tag name="IGUANATEXSIZE" val="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^*$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ask.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ata points arrive one by one. The&#10; goal is to predict their labels.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fter each prediction, the algorithm is shown the right label.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an algorithm that does not make too many mistakes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i.e. $\forall i,\ \B{x}_i \cdot \B{x}_i \leq R^2$.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Algorithm: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itialize $\mathbf{a} = \mathbf{0}$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data point $\mathbf{x}_i$,\\ predict label $\hat{y}_i = sgn(\mathbf{a} \cdot \mathbf{x}_i)$ 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\hat{y}_i \neq y_i$, update $\mathbf{a}$ as follows: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ogistic Function&#10;}&#10;&#10;&#10;&#10;\end{document}"/>
  <p:tag name="IGUANATEXSIZE" val="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= \mathbf{a} + y_i \mathbf{x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M$ be the number of mistakes made by the algorithm.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he quantities $A = \mathbf{a} \cdot \mathbf{a}$ and &#10;$A^* = \mathbf{a^*} \cdot \mathbf{a}$. 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algorithm makes at\\ most $(R/\lambda)^2$ mistakes.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\hat{y} \neq y_i$, i.e. we make a mistake on the $i^{th}$ data point,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geq 1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^*$ increases by $\mathbf{a}^* \cdot (y_i \mathbf{x}_i)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$ increases by &#10;$2y_i\, \mathbf{a} \cdot \mathbf{x}_i + \mathbf{x}_i \cdot \mathbf{x}_i 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t \rightarrow$&#10;}&#10;&#10;&#10;&#10;\end{document}"/>
  <p:tag name="IGUANATEXSIZE" val="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\mathbf{x}_i \cdot \mathbf{x}_i $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R^2$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e: $\mathbf{a}$ need not\\ have unit length.&#10;}&#10;&#10;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erceptron Algorithm}}&#10;&#10;&#10;&#10;&#10;\end{document}"/>
  <p:tag name="IGUANATEXSIZE" val="2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eq 0$&#10;}&#10;&#10;&#10;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^*$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ambda$&#10;}&#10;&#10;&#10;&#10;\end{document}"/>
  <p:tag name="IGUANATEXSIZE" val="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radius $R$&#10;}&#10;&#10;&#10;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+1&#10;}&#10;&#10;&#10;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-1&#10;}&#10;&#10;&#10;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(t) \rightarrow$&#10;}&#10;&#10;&#10;&#10;\end{document}"/>
  <p:tag name="IGUANATEXSIZE" val="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make $M$ mistakes, then at the end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.}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M$ be the number of mistakes made by the algorithm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he quantities $A = \mathbf{a} \cdot \mathbf{a}$ and &#10;$A^* = \mathbf{a^*} \cdot \mathbf{a}$ 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\hat{y} \neq y_i$, i.e. we make a mistake on the $i^{th}$ data point,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geq 1$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^*$ increases by $\mathbf{a}^* \cdot (y_i \mathbf{x}_i)$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$ increases by &#10;$2y_i\, \mathbf{a} \cdot \mathbf{x}_i + \mathbf{x}_i \cdot \mathbf{x}_i $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\mathbf{x}_i \cdot \mathbf{x}_i 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R^2$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^* \geq M$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d $A \leq MR^2$.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^* \geq M \implies \|\mathbf{a}\| \geq \lambda M $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A \leq MR^2 \implies \|\mathbf{a}\| \leq \sqrt{M} R$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implies M \leq (R/\lambda)^2$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e: the number of mistakes does not depend on the number of data points.&#10;}&#10;&#10;&#10;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happens if the there is no hyperplane separating the two classes?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nce $\|\mathbf{a}^*\| \leq 1/\lambda$&#10;}&#10;&#10;&#10;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erceptron Algorithm}}&#10;&#10;&#10;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oes the algorithm still work if there is a hyperplane so that &#10;most of the\\&#10;positive examples are on one side and most of the negative &#10;examples are\\ on the other side?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What happens if we use $S(\lambda t)$\\ instead of $S(t)$&#10;for some $\lambda &gt; 1$.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f we don't frequently get examples that even the best classifier&#10;classifies incorrectly, then the algorithm only makes a few more mistakes.&#10;}&#10;&#10;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 separating hyperplane $\mathbf{a} \cdot \mathbf{x} = 0$ define: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cal{L}_{\mathbf{a}}(i) = \max\left(0, 1 - y_i (\mathbf{a} \cdot \mathbf{x}_i)\right)$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inge Loss on the entire data set as:&#10;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mathcal{L}_{\mathbf{a}} = \sum_i \mathcal{L}_{\mathbf{a}}(i) $$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{Hinge loss} on a data point $(\mathbf{x}_i, y_i)$ as:&#10;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Hinge Loss.}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deally, we want $y_i(\mathbf{a} \cdot \mathbf{x}_i) \geq 1$ for each $i$.&#10;}&#10;&#10;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e hinge loss is $0$ if this is the case. &#10;}&#10;&#10;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Otherwise it measures how far below $1$ we are.&#10;}&#10;&#10;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$S(\lambda t) = \frac{1}{1+e^{-\lambda t}}$.&#10;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 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erceptron algorithm makes $\leq R^2\|\mathbf{a}^*\|^2 + 2\,\mathcal{L}_{\mathbf{a}^*}$ mistakes\\ where $\mathbf{a}^* \cdot \mathbf{x} = 0$&#10;is the separating hyperplane with the minimum\\ hinge loss on the&#10;given data set.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erceptron Algorithm}}&#10;&#10;&#10;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Justification?&#10;}&#10;&#10;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upport Vector Machines (SVM)}}&#10;&#10;&#10;&#10;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lambda$&#10;}&#10;&#10;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$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nd the separating hyperplane\\ with the maximum margin.&#10;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Goal.} &#10;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bf{a} \cdot \mathbf{x} + b = 0$ be a separating hyperplane \\&#10;with margin $\lambda$ s.t. $\|\mathbf{a}\| = 1$.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59081</TotalTime>
  <Words>33</Words>
  <Application>Microsoft Office PowerPoint</Application>
  <PresentationFormat>On-screen Show (4:3)</PresentationFormat>
  <Paragraphs>5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1448</cp:revision>
  <dcterms:created xsi:type="dcterms:W3CDTF">2014-01-26T12:33:15Z</dcterms:created>
  <dcterms:modified xsi:type="dcterms:W3CDTF">2018-04-17T12:32:06Z</dcterms:modified>
</cp:coreProperties>
</file>